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7"/>
  </p:notesMasterIdLst>
  <p:sldIdLst>
    <p:sldId id="257" r:id="rId2"/>
    <p:sldId id="354" r:id="rId3"/>
    <p:sldId id="359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58" r:id="rId16"/>
  </p:sldIdLst>
  <p:sldSz cx="12192000" cy="6858000"/>
  <p:notesSz cx="6858000" cy="9144000"/>
  <p:embeddedFontLst>
    <p:embeddedFont>
      <p:font typeface="Futura PT Demi" panose="020B0604020202020204" charset="-52"/>
      <p:regular r:id="rId18"/>
      <p:italic r:id="rId1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003399"/>
    <a:srgbClr val="CC9900"/>
    <a:srgbClr val="CCCC00"/>
    <a:srgbClr val="0000FF"/>
    <a:srgbClr val="CC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138" y="1260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6E8243-1FC8-401C-853E-DC0E074FDA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785C474-B09F-456E-89B8-EA1EB6A1B3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5C54B6-C4B9-4FFA-84BE-5EDCE37B457D}" type="datetimeFigureOut">
              <a:rPr lang="ru-RU" altLang="ru-RU"/>
              <a:pPr>
                <a:defRPr/>
              </a:pPr>
              <a:t>29.03.2024</a:t>
            </a:fld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3906C03-08B3-4496-B4CA-DA84B45B07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787FB279-E733-46D3-89D7-DCC38A3459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38017052-09B2-4B14-8A97-30E5995666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0B72A676-4DD9-4A35-9B2B-EB3A3A220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FB762F-F52C-4AEE-97AC-7525237F82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2</a:t>
            </a:fld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EB4C2D1-A7ED-4215-BC0F-E6CD4376E2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6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432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46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386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017A108-8817-41D8-968A-CFA7E68A9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2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940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976C511-1A4A-46D0-B55C-A5173594A7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94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649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170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60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3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25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1BB66E5B-B473-4DA7-A776-C2808C11F69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75AA3F7C-F5A6-4E5E-B392-CB3FC3FCB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C91089E3-860E-4ADF-A9D7-FFFB0BB06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43" r:id="rId3"/>
    <p:sldLayoutId id="2147483855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1.svg"/><Relationship Id="rId10" Type="http://schemas.openxmlformats.org/officeDocument/2006/relationships/image" Target="../media/image27.sv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5D99C543-3654-48E1-9AC5-21E7E17B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1556792"/>
            <a:ext cx="6119813" cy="676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Создание собственных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интерактивных ресурсов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в системе «1С:Образование»</a:t>
            </a:r>
          </a:p>
        </p:txBody>
      </p:sp>
      <p:sp>
        <p:nvSpPr>
          <p:cNvPr id="6149" name="Прямоугольник 8">
            <a:extLst>
              <a:ext uri="{FF2B5EF4-FFF2-40B4-BE49-F238E27FC236}">
                <a16:creationId xmlns:a16="http://schemas.microsoft.com/office/drawing/2014/main" id="{4097DEBB-74B6-47C7-8F8C-562C2CBD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79095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50" name="TextBox 9">
            <a:extLst>
              <a:ext uri="{FF2B5EF4-FFF2-40B4-BE49-F238E27FC236}">
                <a16:creationId xmlns:a16="http://schemas.microsoft.com/office/drawing/2014/main" id="{063CA0D2-676D-4E81-9665-47999245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589588"/>
            <a:ext cx="33841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Рахимова Светлана Ривнеровна, учитель русского языка и литературы, </a:t>
            </a:r>
            <a:r>
              <a:rPr lang="en-US" altLang="ru-RU" sz="1600" dirty="0">
                <a:solidFill>
                  <a:srgbClr val="1C1C1C"/>
                </a:solidFill>
              </a:rPr>
              <a:t>slana_82@inbox.ru</a:t>
            </a:r>
            <a:endParaRPr lang="ru-RU" altLang="ru-RU" sz="1600"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338485"/>
            <a:ext cx="10225534" cy="1081087"/>
          </a:xfrm>
        </p:spPr>
        <p:txBody>
          <a:bodyPr/>
          <a:lstStyle/>
          <a:p>
            <a:r>
              <a:rPr lang="ru-RU" dirty="0"/>
              <a:t>Вариант тестового задания с выбором одного варианта ответа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5AE6A5-133A-CD1E-BA87-F75BDB6AE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0" t="11157" r="8499" b="22613"/>
          <a:stretch/>
        </p:blipFill>
        <p:spPr>
          <a:xfrm>
            <a:off x="335360" y="1700808"/>
            <a:ext cx="7416824" cy="2952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57081E-08DC-DA0E-6C9B-F2E20317632D}"/>
              </a:ext>
            </a:extLst>
          </p:cNvPr>
          <p:cNvSpPr txBox="1"/>
          <p:nvPr/>
        </p:nvSpPr>
        <p:spPr>
          <a:xfrm>
            <a:off x="7972207" y="1700808"/>
            <a:ext cx="3947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utura PT Demi" panose="020B0604020202020204" charset="-52"/>
              </a:rPr>
              <a:t>Алгоритм действий: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Кликнуть +Добавить вопрос.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Добавить текст перед тестом.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Выбрать среди вопросов – Выбор одного варианта.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Настроить параметры теста (повторное прохождение, время прохождения и т.д.).</a:t>
            </a:r>
          </a:p>
        </p:txBody>
      </p:sp>
    </p:spTree>
    <p:extLst>
      <p:ext uri="{BB962C8B-B14F-4D97-AF65-F5344CB8AC3E}">
        <p14:creationId xmlns:p14="http://schemas.microsoft.com/office/powerpoint/2010/main" val="370415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338485"/>
            <a:ext cx="10225534" cy="1081087"/>
          </a:xfrm>
        </p:spPr>
        <p:txBody>
          <a:bodyPr/>
          <a:lstStyle/>
          <a:p>
            <a:r>
              <a:rPr lang="ru-RU" dirty="0"/>
              <a:t>Вариант тестового задания с выбором одного варианта ответа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11A67E-97BB-6638-3BB2-311F80750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7" r="4165" b="10415"/>
          <a:stretch/>
        </p:blipFill>
        <p:spPr>
          <a:xfrm>
            <a:off x="839416" y="1415348"/>
            <a:ext cx="4968552" cy="4909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5256AA-60BB-D963-BBCA-7EF1221F6EDF}"/>
              </a:ext>
            </a:extLst>
          </p:cNvPr>
          <p:cNvSpPr txBox="1"/>
          <p:nvPr/>
        </p:nvSpPr>
        <p:spPr>
          <a:xfrm>
            <a:off x="6600056" y="1415348"/>
            <a:ext cx="4752528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utura PT Demi" panose="020B0604020202020204" charset="-52"/>
              </a:rPr>
              <a:t>Алгоритм действий: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Кликнуть +Добавить вопрос.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Добавить иллюстрацию перед тестом.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Добавить текст.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Выбрать из вариантов вопросов – Выбор одного варианта.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Настроить параметры теста (повторное прохождение, время прохождения и т.д.).</a:t>
            </a:r>
          </a:p>
        </p:txBody>
      </p:sp>
    </p:spTree>
    <p:extLst>
      <p:ext uri="{BB962C8B-B14F-4D97-AF65-F5344CB8AC3E}">
        <p14:creationId xmlns:p14="http://schemas.microsoft.com/office/powerpoint/2010/main" val="2379732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338485"/>
            <a:ext cx="10225534" cy="1081087"/>
          </a:xfrm>
        </p:spPr>
        <p:txBody>
          <a:bodyPr/>
          <a:lstStyle/>
          <a:p>
            <a:r>
              <a:rPr lang="ru-RU" dirty="0"/>
              <a:t>Вариант тестового задания с выбором одного варианта ответа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C31A82-35C4-88CB-17CF-8797CE658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t="3265" r="2778" b="15095"/>
          <a:stretch/>
        </p:blipFill>
        <p:spPr>
          <a:xfrm>
            <a:off x="335360" y="1628799"/>
            <a:ext cx="7488832" cy="3600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484FB5-E7D0-4F6E-8244-AD1FED31F111}"/>
              </a:ext>
            </a:extLst>
          </p:cNvPr>
          <p:cNvSpPr txBox="1"/>
          <p:nvPr/>
        </p:nvSpPr>
        <p:spPr>
          <a:xfrm>
            <a:off x="7968208" y="1772816"/>
            <a:ext cx="3947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utura PT Demi" panose="020B0604020202020204" charset="-52"/>
              </a:rPr>
              <a:t>Алгоритм действий: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Кликнуть +Добавить вопрос.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Добавить текст перед тестом.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Выбрать среди вопросов –Выбор из выпадающего окна.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Настроить параметры теста (повторное прохождение, время прохождения и т.д.).</a:t>
            </a:r>
          </a:p>
        </p:txBody>
      </p:sp>
    </p:spTree>
    <p:extLst>
      <p:ext uri="{BB962C8B-B14F-4D97-AF65-F5344CB8AC3E}">
        <p14:creationId xmlns:p14="http://schemas.microsoft.com/office/powerpoint/2010/main" val="118442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338485"/>
            <a:ext cx="10225534" cy="1081087"/>
          </a:xfrm>
        </p:spPr>
        <p:txBody>
          <a:bodyPr/>
          <a:lstStyle/>
          <a:p>
            <a:r>
              <a:rPr lang="ru-RU" dirty="0"/>
              <a:t>Вариант тестового задания с выбором варианта с картинками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9A6061-3054-AE34-43C1-3B3125641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9" y="1196752"/>
            <a:ext cx="5400601" cy="5460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12BCAC-90CC-A4DD-2856-6ADCA5590714}"/>
              </a:ext>
            </a:extLst>
          </p:cNvPr>
          <p:cNvSpPr txBox="1"/>
          <p:nvPr/>
        </p:nvSpPr>
        <p:spPr>
          <a:xfrm>
            <a:off x="6528047" y="1340768"/>
            <a:ext cx="4968553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utura PT Demi" panose="020B0604020202020204" charset="-52"/>
              </a:rPr>
              <a:t>Алгоритм действий: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Кликнуть +Добавить вопрос.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Добавить текст перед тестом.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Выбрать среди вопросов – Выбор вариантов с картинками.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Настроить параметры теста (повторное прохождение, время прохождения и т.д.).</a:t>
            </a:r>
          </a:p>
        </p:txBody>
      </p:sp>
    </p:spTree>
    <p:extLst>
      <p:ext uri="{BB962C8B-B14F-4D97-AF65-F5344CB8AC3E}">
        <p14:creationId xmlns:p14="http://schemas.microsoft.com/office/powerpoint/2010/main" val="282642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338485"/>
            <a:ext cx="10225534" cy="1081087"/>
          </a:xfrm>
        </p:spPr>
        <p:txBody>
          <a:bodyPr/>
          <a:lstStyle/>
          <a:p>
            <a:r>
              <a:rPr lang="ru-RU" dirty="0"/>
              <a:t>Вариант тестового задания «Контейнеры»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9D0F44-F51D-8EAA-6E86-2B0E0F643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" t="5104" r="3452" b="5360"/>
          <a:stretch/>
        </p:blipFill>
        <p:spPr>
          <a:xfrm>
            <a:off x="551384" y="1419572"/>
            <a:ext cx="7416824" cy="50999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6CDD7C-60D9-1D6E-9261-77CC24484A03}"/>
              </a:ext>
            </a:extLst>
          </p:cNvPr>
          <p:cNvSpPr txBox="1"/>
          <p:nvPr/>
        </p:nvSpPr>
        <p:spPr>
          <a:xfrm>
            <a:off x="8013904" y="1628800"/>
            <a:ext cx="388883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utura PT Demi" panose="020B0604020202020204" charset="-52"/>
              </a:rPr>
              <a:t>Алгоритм действий: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Кликнуть +Добавить вопрос.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Добавить текст.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Выбрать среди вопросов – Контейнеры.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Настроить объем </a:t>
            </a:r>
          </a:p>
          <a:p>
            <a:r>
              <a:rPr lang="ru-RU" dirty="0">
                <a:latin typeface="Futura PT Demi" panose="020B0604020202020204" charset="-52"/>
              </a:rPr>
              <a:t>      контейнера</a:t>
            </a:r>
          </a:p>
          <a:p>
            <a:r>
              <a:rPr lang="ru-RU" dirty="0">
                <a:latin typeface="Futura PT Demi" panose="020B0604020202020204" charset="-52"/>
              </a:rPr>
              <a:t>5.  Настроить параметры теста.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886176-9BE1-D8CF-C85B-67D3881EA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670"/>
          <a:stretch/>
        </p:blipFill>
        <p:spPr>
          <a:xfrm>
            <a:off x="10474799" y="3181518"/>
            <a:ext cx="1080120" cy="363523"/>
          </a:xfrm>
          <a:prstGeom prst="rect">
            <a:avLst/>
          </a:prstGeom>
          <a:ln>
            <a:noFill/>
          </a:ln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1C3AFD1A-C7FB-3F30-BB79-79EDDD77576C}"/>
              </a:ext>
            </a:extLst>
          </p:cNvPr>
          <p:cNvSpPr/>
          <p:nvPr/>
        </p:nvSpPr>
        <p:spPr>
          <a:xfrm>
            <a:off x="10834839" y="3174647"/>
            <a:ext cx="360040" cy="4949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88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5AF599-65F5-40A6-B36F-5B8EC58D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17411" name="Текст 4">
            <a:extLst>
              <a:ext uri="{FF2B5EF4-FFF2-40B4-BE49-F238E27FC236}">
                <a16:creationId xmlns:a16="http://schemas.microsoft.com/office/drawing/2014/main" id="{21A9207C-CAE2-489E-BD3A-05068BA16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-52"/>
              </a:rPr>
              <a:t>Рахимова Светлана Ривнеровна, </a:t>
            </a:r>
            <a:r>
              <a:rPr lang="en-US" altLang="ru-RU" dirty="0">
                <a:latin typeface="Futura PT Demi" panose="020B0604020202020204" charset="-52"/>
              </a:rPr>
              <a:t>slana_82@inbox.ru</a:t>
            </a:r>
            <a:endParaRPr lang="ru-RU" altLang="ru-RU" dirty="0">
              <a:latin typeface="Futura PT Demi" panose="020B0604020202020204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/>
          <a:lstStyle/>
          <a:p>
            <a:pPr>
              <a:defRPr/>
            </a:pPr>
            <a:r>
              <a:rPr lang="ru-RU" altLang="ru-RU" sz="2666" dirty="0"/>
              <a:t>Разработка верифицированного контента и программ для школьного образования  с 1996 г.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Уникальная «Библиотека цифровых учебных материалов» с десятками тысяч ресурсов по школьным предметам, платформа автоматизации и управления учебным процессом «1С:Образование», портал для учителей «1С:Урок». </a:t>
            </a:r>
          </a:p>
          <a:p>
            <a:pPr>
              <a:spcBef>
                <a:spcPts val="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Издательство «1С-Паблишинг» входит в перечень допущенных к использованию в общеобразовательных организациях России </a:t>
            </a:r>
            <a:r>
              <a:rPr lang="en-US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приказ Минобрнауки РФ №699</a:t>
            </a:r>
            <a:r>
              <a:rPr lang="en-US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, многократно участвовало в гос. проектах с Минобрнауки, Минпросвещения, НФПК, в т.ч. ЕК ЦОР, ФЦИОР, МЭШ, Маркетплейс Минпрос, Витрина ЭОР МО и др.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Регистрация в реестре российского ПО, в Роспатенте, экспертиза Навигатора образования АСИ и Минпросвещения.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Контент ориентирован на реализацию ФГОС, апробация в реальном учебном процессе.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Сотрудничество с ведущими авторами-методистами: кандидатами и докторами наук, авторами учебников, действующими педагогами с многолетним стажем, экспертами из МГУ, МПГУ, МГТУ, МГОУ, учителями школ и др. 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Регулярное обучение педагогов и курсы повышения квалификации педагогов и обучение студентов пед. факультетов в МПГУ, ГУ ВШЭ, ОЦ «Сириус» и др.</a:t>
            </a:r>
          </a:p>
        </p:txBody>
      </p:sp>
      <p:pic>
        <p:nvPicPr>
          <p:cNvPr id="9220" name="Picture 2" descr="https://minjust.consultant.ru/files/20107/preview/1">
            <a:extLst>
              <a:ext uri="{FF2B5EF4-FFF2-40B4-BE49-F238E27FC236}">
                <a16:creationId xmlns:a16="http://schemas.microsoft.com/office/drawing/2014/main" id="{29914F26-8260-4330-AA11-061A9891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855788"/>
            <a:ext cx="29781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">
            <a:extLst>
              <a:ext uri="{FF2B5EF4-FFF2-40B4-BE49-F238E27FC236}">
                <a16:creationId xmlns:a16="http://schemas.microsoft.com/office/drawing/2014/main" id="{CC1DC928-37CF-4577-A48E-488F62FE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2700338"/>
            <a:ext cx="24193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Data\04. Продвижение\2020-Навигатор образования\Навигатор образования_скриншот.png">
            <a:extLst>
              <a:ext uri="{FF2B5EF4-FFF2-40B4-BE49-F238E27FC236}">
                <a16:creationId xmlns:a16="http://schemas.microsoft.com/office/drawing/2014/main" id="{85E24064-BE86-4856-B28B-D374B7DA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4087813"/>
            <a:ext cx="331787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ЦЕЛЬ НАШЕГО ВЕБИНАРА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1B7C6-9C38-4A7E-817E-17D9D1A7946E}"/>
              </a:ext>
            </a:extLst>
          </p:cNvPr>
          <p:cNvSpPr txBox="1"/>
          <p:nvPr/>
        </p:nvSpPr>
        <p:spPr>
          <a:xfrm>
            <a:off x="1199456" y="1988840"/>
            <a:ext cx="10369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Futura PT Demi" panose="020B0604020202020204" charset="-52"/>
              </a:rPr>
              <a:t>Изучить типы интерактивных ресурсов, представленных в системе «1С:Образование».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Futura PT Demi" panose="020B0604020202020204" charset="-52"/>
              </a:rPr>
              <a:t>Пошагово создать интерактивные ресурсы.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Futura PT Demi" panose="020B0604020202020204" charset="-52"/>
              </a:rPr>
              <a:t>Ознакомиться с примерами возможного применения того или иного ресурса.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80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53240"/>
            <a:ext cx="10225534" cy="1081087"/>
          </a:xfrm>
        </p:spPr>
        <p:txBody>
          <a:bodyPr/>
          <a:lstStyle/>
          <a:p>
            <a:r>
              <a:rPr lang="ru-RU" dirty="0"/>
              <a:t>Этап 1. Начало работы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49BC61-34EE-85FB-D13C-157DF5D29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75520" y="4221088"/>
            <a:ext cx="2592288" cy="19581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D22BDD-6E59-61B8-5B38-7838A8F55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2261090"/>
            <a:ext cx="10056440" cy="571628"/>
          </a:xfrm>
          <a:prstGeom prst="rect">
            <a:avLst/>
          </a:prstGeom>
        </p:spPr>
      </p:pic>
      <p:pic>
        <p:nvPicPr>
          <p:cNvPr id="8" name="Рисунок 7" descr="Значок 1 контур">
            <a:extLst>
              <a:ext uri="{FF2B5EF4-FFF2-40B4-BE49-F238E27FC236}">
                <a16:creationId xmlns:a16="http://schemas.microsoft.com/office/drawing/2014/main" id="{8136FC7B-33FD-D0D1-89CA-F1891AF36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376" y="160143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A2107B-9EE2-F1F8-22E9-650BAC002707}"/>
              </a:ext>
            </a:extLst>
          </p:cNvPr>
          <p:cNvSpPr txBox="1"/>
          <p:nvPr/>
        </p:nvSpPr>
        <p:spPr>
          <a:xfrm>
            <a:off x="1631504" y="179131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Выбрать на панели инструментов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9628BB9-4EA4-4BD5-0643-FE4424466DCC}"/>
              </a:ext>
            </a:extLst>
          </p:cNvPr>
          <p:cNvSpPr/>
          <p:nvPr/>
        </p:nvSpPr>
        <p:spPr>
          <a:xfrm>
            <a:off x="5231904" y="2210868"/>
            <a:ext cx="1296144" cy="672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3" name="Рисунок 12" descr="Значок контур">
            <a:extLst>
              <a:ext uri="{FF2B5EF4-FFF2-40B4-BE49-F238E27FC236}">
                <a16:creationId xmlns:a16="http://schemas.microsoft.com/office/drawing/2014/main" id="{5989207E-4378-01C5-A5CB-72632FAF86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530" y="3557156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B92657-339F-8C98-0676-A0EDF99C882B}"/>
              </a:ext>
            </a:extLst>
          </p:cNvPr>
          <p:cNvSpPr txBox="1"/>
          <p:nvPr/>
        </p:nvSpPr>
        <p:spPr>
          <a:xfrm>
            <a:off x="1775520" y="364502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Кликнуть на левой боковой панели необходимую кнопку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E22E4C9-1136-F90A-6725-BBEBEDFD337A}"/>
              </a:ext>
            </a:extLst>
          </p:cNvPr>
          <p:cNvCxnSpPr>
            <a:cxnSpLocks/>
          </p:cNvCxnSpPr>
          <p:nvPr/>
        </p:nvCxnSpPr>
        <p:spPr>
          <a:xfrm flipH="1">
            <a:off x="3287688" y="4606776"/>
            <a:ext cx="1728192" cy="160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8E5CDCE-E17D-E903-B709-6C86703E9840}"/>
              </a:ext>
            </a:extLst>
          </p:cNvPr>
          <p:cNvSpPr txBox="1"/>
          <p:nvPr/>
        </p:nvSpPr>
        <p:spPr>
          <a:xfrm>
            <a:off x="5158598" y="440847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Создать новую папку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D63FD64-ACA8-ADE6-8D04-14A5A01A91BD}"/>
              </a:ext>
            </a:extLst>
          </p:cNvPr>
          <p:cNvCxnSpPr>
            <a:cxnSpLocks/>
          </p:cNvCxnSpPr>
          <p:nvPr/>
        </p:nvCxnSpPr>
        <p:spPr>
          <a:xfrm flipH="1" flipV="1">
            <a:off x="2639616" y="4776440"/>
            <a:ext cx="2553627" cy="812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8FE6B59-FD57-5F6E-5DD1-252C79F05BD9}"/>
              </a:ext>
            </a:extLst>
          </p:cNvPr>
          <p:cNvSpPr txBox="1"/>
          <p:nvPr/>
        </p:nvSpPr>
        <p:spPr>
          <a:xfrm>
            <a:off x="5340115" y="540457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Создать ресурс</a:t>
            </a:r>
          </a:p>
        </p:txBody>
      </p:sp>
    </p:spTree>
    <p:extLst>
      <p:ext uri="{BB962C8B-B14F-4D97-AF65-F5344CB8AC3E}">
        <p14:creationId xmlns:p14="http://schemas.microsoft.com/office/powerpoint/2010/main" val="379592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53240"/>
            <a:ext cx="10225534" cy="1081087"/>
          </a:xfrm>
        </p:spPr>
        <p:txBody>
          <a:bodyPr/>
          <a:lstStyle/>
          <a:p>
            <a:r>
              <a:rPr lang="ru-RU" dirty="0"/>
              <a:t>Этап 2. Выбор ресурса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2107B-9EE2-F1F8-22E9-650BAC002707}"/>
              </a:ext>
            </a:extLst>
          </p:cNvPr>
          <p:cNvSpPr txBox="1"/>
          <p:nvPr/>
        </p:nvSpPr>
        <p:spPr>
          <a:xfrm>
            <a:off x="1631504" y="164447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Выбрать необходимый ресурс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B92657-339F-8C98-0676-A0EDF99C882B}"/>
              </a:ext>
            </a:extLst>
          </p:cNvPr>
          <p:cNvSpPr txBox="1"/>
          <p:nvPr/>
        </p:nvSpPr>
        <p:spPr>
          <a:xfrm>
            <a:off x="5506891" y="2165191"/>
            <a:ext cx="5592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создание тестовых вопросов и формирование текстов с автоматической проверкой.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E5CDCE-E17D-E903-B709-6C86703E9840}"/>
              </a:ext>
            </a:extLst>
          </p:cNvPr>
          <p:cNvSpPr txBox="1"/>
          <p:nvPr/>
        </p:nvSpPr>
        <p:spPr>
          <a:xfrm>
            <a:off x="5567901" y="3260871"/>
            <a:ext cx="5782636" cy="10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Futura PT Demi" panose="020B0604020202020204" charset="-52"/>
                <a:ea typeface="Liberation Sans" panose="020B0604020202020204" pitchFamily="34" charset="0"/>
              </a:rPr>
              <a:t>создание (импорт из внешнего файла) простых ресурсов – иллюстрация, анимаций, видеофрагментов, документов и др.).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FE6B59-FD57-5F6E-5DD1-252C79F05BD9}"/>
              </a:ext>
            </a:extLst>
          </p:cNvPr>
          <p:cNvSpPr txBox="1"/>
          <p:nvPr/>
        </p:nvSpPr>
        <p:spPr>
          <a:xfrm>
            <a:off x="5505928" y="4703064"/>
            <a:ext cx="5904656" cy="10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Futura PT Demi" panose="020B0604020202020204" charset="-52"/>
                <a:ea typeface="Liberation Sans" panose="020B0604020202020204" pitchFamily="34" charset="0"/>
              </a:rPr>
              <a:t>создание (в том числе с использованием импортированных объектов) иллюстрированных текстовых материалов в формате </a:t>
            </a:r>
            <a:r>
              <a:rPr lang="ru-RU" sz="1800" dirty="0" err="1">
                <a:effectLst/>
                <a:latin typeface="Futura PT Demi" panose="020B0604020202020204" charset="-52"/>
                <a:ea typeface="Liberation Sans" panose="020B0604020202020204" pitchFamily="34" charset="0"/>
              </a:rPr>
              <a:t>web</a:t>
            </a:r>
            <a:r>
              <a:rPr lang="ru-RU" sz="1800" dirty="0">
                <a:effectLst/>
                <a:latin typeface="Futura PT Demi" panose="020B0604020202020204" charset="-52"/>
                <a:ea typeface="Liberation Sans" panose="020B0604020202020204" pitchFamily="34" charset="0"/>
              </a:rPr>
              <a:t>-страницы.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E775B1-5E7F-1B78-5E4E-FA5BED1D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58425" y="2185012"/>
            <a:ext cx="2026974" cy="18441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30192E-373D-FBB8-65B5-501C5D0CB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5" t="29495" r="37364" b="46766"/>
          <a:stretch/>
        </p:blipFill>
        <p:spPr bwMode="auto">
          <a:xfrm>
            <a:off x="4151784" y="2313093"/>
            <a:ext cx="1242096" cy="4230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8A70E4-54EF-A408-0351-F4AC3AE22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3" t="71657" r="20456" b="-577"/>
          <a:stretch/>
        </p:blipFill>
        <p:spPr bwMode="auto">
          <a:xfrm>
            <a:off x="4263833" y="4733521"/>
            <a:ext cx="1242095" cy="5305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4C90B8-F01E-9390-C197-05E318F88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1" t="52603" r="35549" b="23658"/>
          <a:stretch/>
        </p:blipFill>
        <p:spPr bwMode="auto">
          <a:xfrm>
            <a:off x="4209860" y="3429000"/>
            <a:ext cx="1217994" cy="419902"/>
          </a:xfrm>
          <a:prstGeom prst="rect">
            <a:avLst/>
          </a:prstGeom>
        </p:spPr>
      </p:pic>
      <p:pic>
        <p:nvPicPr>
          <p:cNvPr id="18" name="Рисунок 17" descr="Значок 3 контур">
            <a:extLst>
              <a:ext uri="{FF2B5EF4-FFF2-40B4-BE49-F238E27FC236}">
                <a16:creationId xmlns:a16="http://schemas.microsoft.com/office/drawing/2014/main" id="{8C485D2A-8648-375D-2244-DD4F2407D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912" y="14488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9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53240"/>
            <a:ext cx="10225534" cy="1081087"/>
          </a:xfrm>
        </p:spPr>
        <p:txBody>
          <a:bodyPr/>
          <a:lstStyle/>
          <a:p>
            <a:r>
              <a:rPr lang="ru-RU" dirty="0"/>
              <a:t>Этап 3. Создание ресурса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64C26F-7E1C-1A9B-AC77-D350ED0C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32856"/>
            <a:ext cx="6319632" cy="3672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A909D-AEDD-7240-2146-59CD38692B50}"/>
              </a:ext>
            </a:extLst>
          </p:cNvPr>
          <p:cNvSpPr txBox="1"/>
          <p:nvPr/>
        </p:nvSpPr>
        <p:spPr>
          <a:xfrm>
            <a:off x="7824192" y="2145432"/>
            <a:ext cx="3816424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utura PT Demi" panose="020B0604020202020204" charset="-52"/>
              </a:rPr>
              <a:t>Алгоритм действий: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Кликнуть + Добавить файл.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Выбрать и загрузить файл.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Сохранить получившееся изображение.</a:t>
            </a:r>
          </a:p>
          <a:p>
            <a:pPr marL="342900" indent="-342900">
              <a:buAutoNum type="arabicPeriod"/>
            </a:pPr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8" name="Рисунок 7" descr="Значок 1 со сплошной заливкой">
            <a:extLst>
              <a:ext uri="{FF2B5EF4-FFF2-40B4-BE49-F238E27FC236}">
                <a16:creationId xmlns:a16="http://schemas.microsoft.com/office/drawing/2014/main" id="{5605D199-448C-E4D1-06CF-3D3C76430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1197525"/>
            <a:ext cx="713384" cy="713384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83AE378-F84B-46A8-6466-9B777C436B4E}"/>
              </a:ext>
            </a:extLst>
          </p:cNvPr>
          <p:cNvCxnSpPr>
            <a:cxnSpLocks/>
          </p:cNvCxnSpPr>
          <p:nvPr/>
        </p:nvCxnSpPr>
        <p:spPr>
          <a:xfrm>
            <a:off x="1271464" y="1895146"/>
            <a:ext cx="209328" cy="3817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A737755-5B48-E02F-978C-3DF995838063}"/>
              </a:ext>
            </a:extLst>
          </p:cNvPr>
          <p:cNvCxnSpPr>
            <a:cxnSpLocks/>
          </p:cNvCxnSpPr>
          <p:nvPr/>
        </p:nvCxnSpPr>
        <p:spPr>
          <a:xfrm>
            <a:off x="3143672" y="1823194"/>
            <a:ext cx="1512168" cy="24699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Значок со сплошной заливкой">
            <a:extLst>
              <a:ext uri="{FF2B5EF4-FFF2-40B4-BE49-F238E27FC236}">
                <a16:creationId xmlns:a16="http://schemas.microsoft.com/office/drawing/2014/main" id="{046BCC23-B701-A00A-F29B-912298D95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03824" y="1197525"/>
            <a:ext cx="646331" cy="646331"/>
          </a:xfrm>
          <a:prstGeom prst="rect">
            <a:avLst/>
          </a:prstGeom>
        </p:spPr>
      </p:pic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05147A2A-96E1-22E0-EB9A-2116B1CA757A}"/>
              </a:ext>
            </a:extLst>
          </p:cNvPr>
          <p:cNvCxnSpPr>
            <a:cxnSpLocks/>
          </p:cNvCxnSpPr>
          <p:nvPr/>
        </p:nvCxnSpPr>
        <p:spPr>
          <a:xfrm>
            <a:off x="4559032" y="1799161"/>
            <a:ext cx="0" cy="4777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 descr="Значок 3 со сплошной заливкой">
            <a:extLst>
              <a:ext uri="{FF2B5EF4-FFF2-40B4-BE49-F238E27FC236}">
                <a16:creationId xmlns:a16="http://schemas.microsoft.com/office/drawing/2014/main" id="{8CB8009D-8AE7-4295-EC10-5626FEAE30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35866" y="1197525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7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53240"/>
            <a:ext cx="10225534" cy="1081087"/>
          </a:xfrm>
        </p:spPr>
        <p:txBody>
          <a:bodyPr/>
          <a:lstStyle/>
          <a:p>
            <a:r>
              <a:rPr lang="ru-RU" dirty="0"/>
              <a:t>Этап 3. Создание страницы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A909D-AEDD-7240-2146-59CD38692B50}"/>
              </a:ext>
            </a:extLst>
          </p:cNvPr>
          <p:cNvSpPr txBox="1"/>
          <p:nvPr/>
        </p:nvSpPr>
        <p:spPr>
          <a:xfrm>
            <a:off x="7752184" y="2075568"/>
            <a:ext cx="371693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utura PT Demi" panose="020B0604020202020204" charset="-52"/>
              </a:rPr>
              <a:t>Алгоритм действий: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Добавить текст.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Выбрать и загрузить видео, добавив ссылку из </a:t>
            </a:r>
            <a:r>
              <a:rPr lang="en-US" dirty="0">
                <a:latin typeface="Futura PT Demi" panose="020B0604020202020204" charset="-52"/>
              </a:rPr>
              <a:t>YouTube</a:t>
            </a:r>
            <a:r>
              <a:rPr lang="ru-RU" dirty="0">
                <a:latin typeface="Futura PT Demi" panose="020B0604020202020204" charset="-52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Сохранить</a:t>
            </a:r>
            <a:r>
              <a:rPr lang="en-US" dirty="0">
                <a:latin typeface="Futura PT Demi" panose="020B0604020202020204" charset="-52"/>
              </a:rPr>
              <a:t> </a:t>
            </a:r>
            <a:r>
              <a:rPr lang="ru-RU" dirty="0">
                <a:latin typeface="Futura PT Demi" panose="020B0604020202020204" charset="-52"/>
              </a:rPr>
              <a:t>страницу.</a:t>
            </a:r>
          </a:p>
        </p:txBody>
      </p:sp>
      <p:pic>
        <p:nvPicPr>
          <p:cNvPr id="8" name="Рисунок 7" descr="Значок 1 со сплошной заливкой">
            <a:extLst>
              <a:ext uri="{FF2B5EF4-FFF2-40B4-BE49-F238E27FC236}">
                <a16:creationId xmlns:a16="http://schemas.microsoft.com/office/drawing/2014/main" id="{5605D199-448C-E4D1-06CF-3D3C76430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408" y="1197525"/>
            <a:ext cx="713384" cy="713384"/>
          </a:xfrm>
          <a:prstGeom prst="rect">
            <a:avLst/>
          </a:prstGeom>
        </p:spPr>
      </p:pic>
      <p:pic>
        <p:nvPicPr>
          <p:cNvPr id="25" name="Рисунок 24" descr="Значок со сплошной заливкой">
            <a:extLst>
              <a:ext uri="{FF2B5EF4-FFF2-40B4-BE49-F238E27FC236}">
                <a16:creationId xmlns:a16="http://schemas.microsoft.com/office/drawing/2014/main" id="{046BCC23-B701-A00A-F29B-912298D95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3911" y="1097732"/>
            <a:ext cx="646331" cy="6463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E3B647-DDD8-5FF5-E154-2C7D972EBC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6917"/>
          <a:stretch/>
        </p:blipFill>
        <p:spPr>
          <a:xfrm>
            <a:off x="191344" y="2075569"/>
            <a:ext cx="7056784" cy="4483120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83AE378-F84B-46A8-6466-9B777C436B4E}"/>
              </a:ext>
            </a:extLst>
          </p:cNvPr>
          <p:cNvCxnSpPr>
            <a:cxnSpLocks/>
          </p:cNvCxnSpPr>
          <p:nvPr/>
        </p:nvCxnSpPr>
        <p:spPr>
          <a:xfrm>
            <a:off x="1271464" y="1823194"/>
            <a:ext cx="1001416" cy="9649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A737755-5B48-E02F-978C-3DF995838063}"/>
              </a:ext>
            </a:extLst>
          </p:cNvPr>
          <p:cNvCxnSpPr>
            <a:cxnSpLocks/>
          </p:cNvCxnSpPr>
          <p:nvPr/>
        </p:nvCxnSpPr>
        <p:spPr>
          <a:xfrm flipH="1">
            <a:off x="5303912" y="1675455"/>
            <a:ext cx="72008" cy="4001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5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53240"/>
            <a:ext cx="10225534" cy="1081087"/>
          </a:xfrm>
        </p:spPr>
        <p:txBody>
          <a:bodyPr/>
          <a:lstStyle/>
          <a:p>
            <a:r>
              <a:rPr lang="ru-RU" dirty="0"/>
              <a:t>Этап 3. Создание теста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A909D-AEDD-7240-2146-59CD38692B50}"/>
              </a:ext>
            </a:extLst>
          </p:cNvPr>
          <p:cNvSpPr txBox="1"/>
          <p:nvPr/>
        </p:nvSpPr>
        <p:spPr>
          <a:xfrm>
            <a:off x="7608168" y="1700808"/>
            <a:ext cx="4104456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	Алгоритм действий: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Кликнуть +Добавить вопрос.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Выбрать вариант тестового вопроса.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Настроить параметры теста (повторное прохождение, время прохождения и т.д.).</a:t>
            </a:r>
          </a:p>
        </p:txBody>
      </p:sp>
      <p:pic>
        <p:nvPicPr>
          <p:cNvPr id="8" name="Рисунок 7" descr="Значок 1 со сплошной заливкой">
            <a:extLst>
              <a:ext uri="{FF2B5EF4-FFF2-40B4-BE49-F238E27FC236}">
                <a16:creationId xmlns:a16="http://schemas.microsoft.com/office/drawing/2014/main" id="{5605D199-448C-E4D1-06CF-3D3C76430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894" y="1424478"/>
            <a:ext cx="902067" cy="902067"/>
          </a:xfrm>
          <a:prstGeom prst="rect">
            <a:avLst/>
          </a:prstGeom>
        </p:spPr>
      </p:pic>
      <p:pic>
        <p:nvPicPr>
          <p:cNvPr id="25" name="Рисунок 24" descr="Значок со сплошной заливкой">
            <a:extLst>
              <a:ext uri="{FF2B5EF4-FFF2-40B4-BE49-F238E27FC236}">
                <a16:creationId xmlns:a16="http://schemas.microsoft.com/office/drawing/2014/main" id="{046BCC23-B701-A00A-F29B-912298D95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066065"/>
            <a:ext cx="902063" cy="902063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A737755-5B48-E02F-978C-3DF995838063}"/>
              </a:ext>
            </a:extLst>
          </p:cNvPr>
          <p:cNvCxnSpPr>
            <a:cxnSpLocks/>
          </p:cNvCxnSpPr>
          <p:nvPr/>
        </p:nvCxnSpPr>
        <p:spPr>
          <a:xfrm>
            <a:off x="954201" y="5733256"/>
            <a:ext cx="6450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D440A2-4A8D-5032-F201-C5710FA01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504" y="1700808"/>
            <a:ext cx="5598893" cy="5001609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DDB67AF-C61D-C3C0-E802-C443F9565B3D}"/>
              </a:ext>
            </a:extLst>
          </p:cNvPr>
          <p:cNvCxnSpPr>
            <a:cxnSpLocks/>
          </p:cNvCxnSpPr>
          <p:nvPr/>
        </p:nvCxnSpPr>
        <p:spPr>
          <a:xfrm>
            <a:off x="902063" y="3429000"/>
            <a:ext cx="231360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Значок 3 со сплошной заливкой">
            <a:extLst>
              <a:ext uri="{FF2B5EF4-FFF2-40B4-BE49-F238E27FC236}">
                <a16:creationId xmlns:a16="http://schemas.microsoft.com/office/drawing/2014/main" id="{649B45CA-B8EC-1FDD-6B85-1C5A8F3317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35" y="5168721"/>
            <a:ext cx="914400" cy="914400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83AE378-F84B-46A8-6466-9B777C436B4E}"/>
              </a:ext>
            </a:extLst>
          </p:cNvPr>
          <p:cNvCxnSpPr>
            <a:cxnSpLocks/>
          </p:cNvCxnSpPr>
          <p:nvPr/>
        </p:nvCxnSpPr>
        <p:spPr>
          <a:xfrm>
            <a:off x="821685" y="1875512"/>
            <a:ext cx="80981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Комментарий &quot;Важно&quot; контур">
            <a:extLst>
              <a:ext uri="{FF2B5EF4-FFF2-40B4-BE49-F238E27FC236}">
                <a16:creationId xmlns:a16="http://schemas.microsoft.com/office/drawing/2014/main" id="{CF6F18CB-3A82-8EDA-91AE-8C1DCA5485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77289" y="3944451"/>
            <a:ext cx="1263335" cy="12633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5E1D60-D010-3690-C1EF-1FFDFF19820E}"/>
              </a:ext>
            </a:extLst>
          </p:cNvPr>
          <p:cNvSpPr txBox="1"/>
          <p:nvPr/>
        </p:nvSpPr>
        <p:spPr>
          <a:xfrm>
            <a:off x="8859877" y="4135999"/>
            <a:ext cx="3332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создании</a:t>
            </a:r>
            <a:r>
              <a:rPr lang="en-US" dirty="0"/>
              <a:t> </a:t>
            </a:r>
            <a:r>
              <a:rPr lang="ru-RU" dirty="0"/>
              <a:t>теста необходимо выбрать правильные ответы</a:t>
            </a:r>
          </a:p>
        </p:txBody>
      </p:sp>
    </p:spTree>
    <p:extLst>
      <p:ext uri="{BB962C8B-B14F-4D97-AF65-F5344CB8AC3E}">
        <p14:creationId xmlns:p14="http://schemas.microsoft.com/office/powerpoint/2010/main" val="65167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53240"/>
            <a:ext cx="10225534" cy="1081087"/>
          </a:xfrm>
        </p:spPr>
        <p:txBody>
          <a:bodyPr/>
          <a:lstStyle/>
          <a:p>
            <a:r>
              <a:rPr lang="ru-RU" dirty="0"/>
              <a:t>Вариант тестового задания на установление соответствия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C4E-E327-741D-B513-77AE59268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9" b="9925"/>
          <a:stretch/>
        </p:blipFill>
        <p:spPr>
          <a:xfrm>
            <a:off x="551384" y="1334327"/>
            <a:ext cx="6120680" cy="42549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58F0A2-17FB-26D6-2010-A04584D39789}"/>
              </a:ext>
            </a:extLst>
          </p:cNvPr>
          <p:cNvSpPr txBox="1"/>
          <p:nvPr/>
        </p:nvSpPr>
        <p:spPr>
          <a:xfrm>
            <a:off x="7248128" y="1507899"/>
            <a:ext cx="4392488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-52"/>
              </a:rPr>
              <a:t>	Алгоритм действий: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Кликнуть +Добавить вопрос.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Выбрать среди вопросов –Установление соответствия.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-52"/>
              </a:rPr>
              <a:t>Настроить параметры теста (повторное прохождение, время прохождения и т.д.).</a:t>
            </a:r>
          </a:p>
        </p:txBody>
      </p:sp>
    </p:spTree>
    <p:extLst>
      <p:ext uri="{BB962C8B-B14F-4D97-AF65-F5344CB8AC3E}">
        <p14:creationId xmlns:p14="http://schemas.microsoft.com/office/powerpoint/2010/main" val="867628181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23251</TotalTime>
  <Words>693</Words>
  <Application>Microsoft Office PowerPoint</Application>
  <PresentationFormat>Широкоэкранный</PresentationFormat>
  <Paragraphs>83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Futura PT Demi</vt:lpstr>
      <vt:lpstr>Times New Roman</vt:lpstr>
      <vt:lpstr>Wingdings</vt:lpstr>
      <vt:lpstr>Специальное оформление</vt:lpstr>
      <vt:lpstr>Презентация PowerPoint</vt:lpstr>
      <vt:lpstr>Разработка верифицированного контента и программ для школьного образования  с 1996 г.</vt:lpstr>
      <vt:lpstr>ЦЕЛЬ НАШЕГО ВЕБИНАРА</vt:lpstr>
      <vt:lpstr>Этап 1. Начало работы</vt:lpstr>
      <vt:lpstr>Этап 2. Выбор ресурса</vt:lpstr>
      <vt:lpstr>Этап 3. Создание ресурса</vt:lpstr>
      <vt:lpstr>Этап 3. Создание страницы</vt:lpstr>
      <vt:lpstr>Этап 3. Создание теста</vt:lpstr>
      <vt:lpstr>Вариант тестового задания на установление соответствия</vt:lpstr>
      <vt:lpstr>Вариант тестового задания с выбором одного варианта ответа</vt:lpstr>
      <vt:lpstr>Вариант тестового задания с выбором одного варианта ответа</vt:lpstr>
      <vt:lpstr>Вариант тестового задания с выбором одного варианта ответа</vt:lpstr>
      <vt:lpstr>Вариант тестового задания с выбором варианта с картинками</vt:lpstr>
      <vt:lpstr>Вариант тестового задания «Контейнеры»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Марат Рахимов</cp:lastModifiedBy>
  <cp:revision>573</cp:revision>
  <dcterms:created xsi:type="dcterms:W3CDTF">2015-09-09T08:16:26Z</dcterms:created>
  <dcterms:modified xsi:type="dcterms:W3CDTF">2024-03-29T15:17:11Z</dcterms:modified>
</cp:coreProperties>
</file>